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71" r:id="rId6"/>
    <p:sldId id="260" r:id="rId7"/>
    <p:sldId id="263" r:id="rId8"/>
    <p:sldId id="267" r:id="rId9"/>
    <p:sldId id="264" r:id="rId10"/>
    <p:sldId id="261" r:id="rId11"/>
    <p:sldId id="265" r:id="rId12"/>
  </p:sldIdLst>
  <p:sldSz cx="8636000" cy="6477000"/>
  <p:notesSz cx="6858000" cy="9144000"/>
  <p:defaultTextStyle>
    <a:lvl1pPr defTabSz="457200">
      <a:defRPr sz="1400">
        <a:latin typeface="+mj-lt"/>
        <a:ea typeface="+mj-ea"/>
        <a:cs typeface="+mj-cs"/>
        <a:sym typeface="Helvetica"/>
      </a:defRPr>
    </a:lvl1pPr>
    <a:lvl2pPr indent="457200" defTabSz="457200">
      <a:defRPr sz="1400">
        <a:latin typeface="+mj-lt"/>
        <a:ea typeface="+mj-ea"/>
        <a:cs typeface="+mj-cs"/>
        <a:sym typeface="Helvetica"/>
      </a:defRPr>
    </a:lvl2pPr>
    <a:lvl3pPr indent="914400" defTabSz="457200">
      <a:defRPr sz="1400">
        <a:latin typeface="+mj-lt"/>
        <a:ea typeface="+mj-ea"/>
        <a:cs typeface="+mj-cs"/>
        <a:sym typeface="Helvetica"/>
      </a:defRPr>
    </a:lvl3pPr>
    <a:lvl4pPr indent="1371600" defTabSz="457200">
      <a:defRPr sz="1400">
        <a:latin typeface="+mj-lt"/>
        <a:ea typeface="+mj-ea"/>
        <a:cs typeface="+mj-cs"/>
        <a:sym typeface="Helvetica"/>
      </a:defRPr>
    </a:lvl4pPr>
    <a:lvl5pPr indent="1828800" defTabSz="457200">
      <a:defRPr sz="1400">
        <a:latin typeface="+mj-lt"/>
        <a:ea typeface="+mj-ea"/>
        <a:cs typeface="+mj-cs"/>
        <a:sym typeface="Helvetica"/>
      </a:defRPr>
    </a:lvl5pPr>
    <a:lvl6pPr defTabSz="457200">
      <a:defRPr sz="1400">
        <a:latin typeface="+mj-lt"/>
        <a:ea typeface="+mj-ea"/>
        <a:cs typeface="+mj-cs"/>
        <a:sym typeface="Helvetica"/>
      </a:defRPr>
    </a:lvl6pPr>
    <a:lvl7pPr defTabSz="457200">
      <a:defRPr sz="1400">
        <a:latin typeface="+mj-lt"/>
        <a:ea typeface="+mj-ea"/>
        <a:cs typeface="+mj-cs"/>
        <a:sym typeface="Helvetica"/>
      </a:defRPr>
    </a:lvl7pPr>
    <a:lvl8pPr defTabSz="457200">
      <a:defRPr sz="1400">
        <a:latin typeface="+mj-lt"/>
        <a:ea typeface="+mj-ea"/>
        <a:cs typeface="+mj-cs"/>
        <a:sym typeface="Helvetica"/>
      </a:defRPr>
    </a:lvl8pPr>
    <a:lvl9pPr defTabSz="457200">
      <a:defRPr sz="1400"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040">
          <p15:clr>
            <a:srgbClr val="A4A3A4"/>
          </p15:clr>
        </p15:guide>
        <p15:guide id="2" pos="2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DB4"/>
    <a:srgbClr val="3E8046"/>
    <a:srgbClr val="941100"/>
    <a:srgbClr val="FF9300"/>
    <a:srgbClr val="FF2600"/>
    <a:srgbClr val="F7D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1071"/>
  </p:normalViewPr>
  <p:slideViewPr>
    <p:cSldViewPr snapToGrid="0" snapToObjects="1" showGuides="1">
      <p:cViewPr varScale="1">
        <p:scale>
          <a:sx n="82" d="100"/>
          <a:sy n="82" d="100"/>
        </p:scale>
        <p:origin x="1526" y="67"/>
      </p:cViewPr>
      <p:guideLst>
        <p:guide orient="horz" pos="2040"/>
        <p:guide pos="2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815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3E00234-B66A-6741-864C-C5363EF34CF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744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Hochschulrahmengesetzt</a:t>
            </a:r>
            <a:r>
              <a:rPr lang="en-US" baseline="0" dirty="0" smtClean="0"/>
              <a:t> – </a:t>
            </a:r>
            <a:r>
              <a:rPr lang="en-US" sz="2400" b="1" dirty="0" smtClean="0">
                <a:latin typeface="+mn-lt"/>
                <a:ea typeface="+mn-ea"/>
                <a:cs typeface="+mn-cs"/>
                <a:sym typeface="Avenir Roman"/>
              </a:rPr>
              <a:t>German Higher Education Framework Act</a:t>
            </a:r>
            <a:endParaRPr lang="en-US" baseline="0" dirty="0" smtClean="0"/>
          </a:p>
          <a:p>
            <a:r>
              <a:rPr lang="en-US" dirty="0" smtClean="0"/>
              <a:t>BMBF – </a:t>
            </a:r>
            <a:r>
              <a:rPr lang="en-US" dirty="0" err="1" smtClean="0"/>
              <a:t>Bundesministerium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Bildung</a:t>
            </a:r>
            <a:r>
              <a:rPr lang="en-US" dirty="0" smtClean="0"/>
              <a:t> und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Forschung</a:t>
            </a:r>
            <a:r>
              <a:rPr lang="en-US" baseline="0" dirty="0" smtClean="0"/>
              <a:t> (</a:t>
            </a:r>
            <a:r>
              <a:rPr lang="en-US" sz="2400" b="1" dirty="0" smtClean="0">
                <a:latin typeface="+mn-lt"/>
                <a:ea typeface="+mn-ea"/>
                <a:cs typeface="+mn-cs"/>
                <a:sym typeface="Avenir Roman"/>
              </a:rPr>
              <a:t>Federal Ministry of Education and Research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DFG – Deutsche </a:t>
            </a:r>
            <a:r>
              <a:rPr lang="en-US" baseline="0" dirty="0" err="1" smtClean="0"/>
              <a:t>Forschungsgemeinschaft</a:t>
            </a:r>
            <a:r>
              <a:rPr lang="en-US" baseline="0" dirty="0" smtClean="0"/>
              <a:t> (</a:t>
            </a:r>
            <a:r>
              <a:rPr lang="en-US" sz="2400" b="1" dirty="0" smtClean="0">
                <a:latin typeface="+mn-lt"/>
                <a:ea typeface="+mn-ea"/>
                <a:cs typeface="+mn-cs"/>
                <a:sym typeface="Avenir Roman"/>
              </a:rPr>
              <a:t>German Research Foundation</a:t>
            </a:r>
            <a:r>
              <a:rPr lang="en-US" baseline="0" dirty="0" smtClean="0"/>
              <a:t>)</a:t>
            </a:r>
          </a:p>
          <a:p>
            <a:r>
              <a:rPr lang="en-US" dirty="0" err="1" smtClean="0"/>
              <a:t>Wissenschaftsrat</a:t>
            </a:r>
            <a:r>
              <a:rPr lang="en-US" dirty="0" smtClean="0"/>
              <a:t> </a:t>
            </a:r>
            <a:r>
              <a:rPr lang="en-US" b="1" dirty="0" smtClean="0"/>
              <a:t>German Council of Science and Humanities</a:t>
            </a:r>
            <a:r>
              <a:rPr lang="en-US" dirty="0" smtClean="0"/>
              <a:t> provides advice to the German Federal Government and the State (</a:t>
            </a:r>
            <a:r>
              <a:rPr lang="en-US" dirty="0" err="1" smtClean="0"/>
              <a:t>Länder</a:t>
            </a:r>
            <a:r>
              <a:rPr lang="en-US" dirty="0" smtClean="0"/>
              <a:t>) Governments on the structure and development of higher education and research. Advice is normally always followed.</a:t>
            </a:r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Allianz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deutschen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Wissenschaftsorganisationen</a:t>
            </a:r>
            <a:r>
              <a:rPr lang="en-US" baseline="0" dirty="0" smtClean="0"/>
              <a:t> – </a:t>
            </a:r>
            <a:r>
              <a:rPr lang="en-US" b="1" dirty="0" smtClean="0"/>
              <a:t>Alliance of Science </a:t>
            </a:r>
            <a:r>
              <a:rPr lang="en-US" b="1" dirty="0" err="1" smtClean="0"/>
              <a:t>Organisations</a:t>
            </a:r>
            <a:r>
              <a:rPr lang="en-US" b="1" dirty="0" smtClean="0"/>
              <a:t> in Germany</a:t>
            </a:r>
            <a:endParaRPr lang="en-US" dirty="0" smtClean="0"/>
          </a:p>
          <a:p>
            <a:r>
              <a:rPr lang="en-US" dirty="0" err="1" smtClean="0"/>
              <a:t>Hochschulrektorenkonferenz</a:t>
            </a:r>
            <a:r>
              <a:rPr lang="en-US" dirty="0" smtClean="0"/>
              <a:t> – </a:t>
            </a:r>
            <a:r>
              <a:rPr lang="en-US" b="1" dirty="0" smtClean="0"/>
              <a:t>German Rectors’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56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Professors</a:t>
            </a:r>
            <a:r>
              <a:rPr lang="en-US" b="0" baseline="0" dirty="0" smtClean="0"/>
              <a:t> are civil servants with freedom of research</a:t>
            </a:r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Again on the country level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114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Influences and </a:t>
            </a:r>
            <a:r>
              <a:rPr lang="en-US" baseline="0" dirty="0" err="1" smtClean="0"/>
              <a:t>Organisations</a:t>
            </a:r>
            <a:endParaRPr lang="en-US" baseline="0" dirty="0" smtClean="0"/>
          </a:p>
          <a:p>
            <a:r>
              <a:rPr lang="en-US" baseline="0" dirty="0" smtClean="0"/>
              <a:t>DFG – Deutsche </a:t>
            </a:r>
            <a:r>
              <a:rPr lang="en-US" baseline="0" dirty="0" err="1" smtClean="0"/>
              <a:t>Forschungsgemeinschaft</a:t>
            </a:r>
            <a:r>
              <a:rPr lang="en-US" baseline="0" dirty="0" smtClean="0"/>
              <a:t> (</a:t>
            </a:r>
            <a:r>
              <a:rPr lang="en-US" sz="2400" b="1" dirty="0" smtClean="0">
                <a:latin typeface="+mn-lt"/>
                <a:ea typeface="+mn-ea"/>
                <a:cs typeface="+mn-cs"/>
                <a:sym typeface="Avenir Roman"/>
              </a:rPr>
              <a:t>German Research Foundation</a:t>
            </a:r>
            <a:r>
              <a:rPr lang="en-US" baseline="0" dirty="0" smtClean="0"/>
              <a:t>)</a:t>
            </a:r>
          </a:p>
          <a:p>
            <a:r>
              <a:rPr lang="en-US" dirty="0" err="1" smtClean="0"/>
              <a:t>Wissenschaftsrat</a:t>
            </a:r>
            <a:r>
              <a:rPr lang="en-US" dirty="0" smtClean="0"/>
              <a:t> </a:t>
            </a:r>
            <a:r>
              <a:rPr lang="en-US" b="1" dirty="0" smtClean="0"/>
              <a:t>German Council of Science and Humanities</a:t>
            </a:r>
            <a:r>
              <a:rPr lang="en-US" dirty="0" smtClean="0"/>
              <a:t> provides advice to the German Federal Government and the State (</a:t>
            </a:r>
            <a:r>
              <a:rPr lang="en-US" dirty="0" err="1" smtClean="0"/>
              <a:t>Länder</a:t>
            </a:r>
            <a:r>
              <a:rPr lang="en-US" dirty="0" smtClean="0"/>
              <a:t>) Governments on the structure and development of higher education and research. Advice is normally always followed.</a:t>
            </a:r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Allianz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deutschen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Wissenschaftsorganisationen</a:t>
            </a:r>
            <a:r>
              <a:rPr lang="en-US" baseline="0" dirty="0" smtClean="0"/>
              <a:t> – </a:t>
            </a:r>
            <a:r>
              <a:rPr lang="en-US" b="1" dirty="0" smtClean="0"/>
              <a:t>Alliance of Science </a:t>
            </a:r>
            <a:r>
              <a:rPr lang="en-US" b="1" dirty="0" err="1" smtClean="0"/>
              <a:t>Organisations</a:t>
            </a:r>
            <a:r>
              <a:rPr lang="en-US" b="1" dirty="0" smtClean="0"/>
              <a:t> in Germany</a:t>
            </a:r>
            <a:endParaRPr lang="en-US" dirty="0" smtClean="0"/>
          </a:p>
          <a:p>
            <a:r>
              <a:rPr lang="en-US" dirty="0" err="1" smtClean="0"/>
              <a:t>Hochschulrektorenkonferenz</a:t>
            </a:r>
            <a:r>
              <a:rPr lang="en-US" dirty="0" smtClean="0"/>
              <a:t> – </a:t>
            </a:r>
            <a:r>
              <a:rPr lang="en-US" b="1" dirty="0" smtClean="0"/>
              <a:t>German Rectors’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11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Humanities</a:t>
            </a:r>
          </a:p>
          <a:p>
            <a:r>
              <a:rPr lang="en-US" dirty="0" smtClean="0"/>
              <a:t>Starting Universities Data Management emerged</a:t>
            </a:r>
            <a:r>
              <a:rPr lang="en-US" baseline="0" dirty="0" smtClean="0"/>
              <a:t> </a:t>
            </a:r>
            <a:r>
              <a:rPr lang="en-US" dirty="0" smtClean="0"/>
              <a:t>from Kiel Marine Science data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0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3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8640763" cy="1152525"/>
          </a:xfrm>
          <a:prstGeom prst="rect">
            <a:avLst/>
          </a:prstGeom>
          <a:solidFill>
            <a:srgbClr val="9020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/>
            </a:pPr>
            <a:endParaRPr/>
          </a:p>
        </p:txBody>
      </p:sp>
      <p:grpSp>
        <p:nvGrpSpPr>
          <p:cNvPr id="23" name="Group 23"/>
          <p:cNvGrpSpPr/>
          <p:nvPr/>
        </p:nvGrpSpPr>
        <p:grpSpPr>
          <a:xfrm>
            <a:off x="6192837" y="174625"/>
            <a:ext cx="2286001" cy="762000"/>
            <a:chOff x="0" y="0"/>
            <a:chExt cx="2286000" cy="762000"/>
          </a:xfrm>
        </p:grpSpPr>
        <p:pic>
          <p:nvPicPr>
            <p:cNvPr id="21" name="CAU-Text-0300b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81000"/>
              <a:ext cx="2286000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CAU-pur-sw-015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44588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" name="Group 32"/>
          <p:cNvGrpSpPr/>
          <p:nvPr/>
        </p:nvGrpSpPr>
        <p:grpSpPr>
          <a:xfrm>
            <a:off x="8208962" y="2663825"/>
            <a:ext cx="431801" cy="3203575"/>
            <a:chOff x="0" y="0"/>
            <a:chExt cx="431800" cy="3203575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431800" cy="179388"/>
            </a:xfrm>
            <a:prstGeom prst="rect">
              <a:avLst/>
            </a:prstGeom>
            <a:solidFill>
              <a:srgbClr val="552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430212"/>
              <a:ext cx="431800" cy="179388"/>
            </a:xfrm>
            <a:prstGeom prst="rect">
              <a:avLst/>
            </a:prstGeom>
            <a:solidFill>
              <a:srgbClr val="E524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863600"/>
              <a:ext cx="431800" cy="179388"/>
            </a:xfrm>
            <a:prstGeom prst="rect">
              <a:avLst/>
            </a:prstGeom>
            <a:solidFill>
              <a:srgbClr val="A3C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1728787"/>
              <a:ext cx="431800" cy="179388"/>
            </a:xfrm>
            <a:prstGeom prst="rect">
              <a:avLst/>
            </a:prstGeom>
            <a:solidFill>
              <a:srgbClr val="4B91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1296987"/>
              <a:ext cx="431800" cy="179388"/>
            </a:xfrm>
            <a:prstGeom prst="rect">
              <a:avLst/>
            </a:prstGeom>
            <a:solidFill>
              <a:srgbClr val="80B9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0" y="2160587"/>
              <a:ext cx="431800" cy="179388"/>
            </a:xfrm>
            <a:prstGeom prst="rect">
              <a:avLst/>
            </a:prstGeom>
            <a:solidFill>
              <a:srgbClr val="FF9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2592387"/>
              <a:ext cx="431800" cy="179388"/>
            </a:xfrm>
            <a:prstGeom prst="rect">
              <a:avLst/>
            </a:prstGeom>
            <a:solidFill>
              <a:srgbClr val="0075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0" y="3024187"/>
              <a:ext cx="431800" cy="179388"/>
            </a:xfrm>
            <a:prstGeom prst="rect">
              <a:avLst/>
            </a:prstGeom>
            <a:solidFill>
              <a:srgbClr val="0021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47700" y="1605668"/>
            <a:ext cx="7340600" cy="1658232"/>
          </a:xfrm>
          <a:prstGeom prst="rect">
            <a:avLst/>
          </a:prstGeom>
        </p:spPr>
        <p:txBody>
          <a:bodyPr anchor="t"/>
          <a:lstStyle>
            <a:lvl1pPr algn="ctr"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lang="en-US" sz="3200" b="1" smtClean="0"/>
              <a:t>Click to edit Master title style</a:t>
            </a:r>
            <a:endParaRPr sz="3200" b="1"/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95400" y="3263900"/>
            <a:ext cx="6045200" cy="28067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63600">
              <a:spcBef>
                <a:spcPts val="700"/>
              </a:spcBef>
              <a:buSzTx/>
              <a:buNone/>
              <a:defRPr>
                <a:uFillTx/>
              </a:defRPr>
            </a:lvl1pPr>
            <a:lvl2pPr marL="0" indent="431800" algn="ctr" defTabSz="863600">
              <a:spcBef>
                <a:spcPts val="700"/>
              </a:spcBef>
              <a:buSzTx/>
              <a:buNone/>
              <a:defRPr>
                <a:uFillTx/>
              </a:defRPr>
            </a:lvl2pPr>
            <a:lvl3pPr marL="0" indent="863600" algn="ctr" defTabSz="863600">
              <a:spcBef>
                <a:spcPts val="700"/>
              </a:spcBef>
              <a:buSzTx/>
              <a:buNone/>
              <a:defRPr>
                <a:uFillTx/>
              </a:defRPr>
            </a:lvl3pPr>
            <a:lvl4pPr marL="0" indent="1295400" algn="ctr" defTabSz="863600">
              <a:spcBef>
                <a:spcPts val="700"/>
              </a:spcBef>
              <a:buSzTx/>
              <a:buNone/>
              <a:defRPr>
                <a:uFillTx/>
              </a:defRPr>
            </a:lvl4pPr>
            <a:lvl5pPr marL="0" indent="1728787" algn="ctr" defTabSz="863600">
              <a:spcBef>
                <a:spcPts val="700"/>
              </a:spcBef>
              <a:buSzTx/>
              <a:buNone/>
              <a:defRPr>
                <a:uFillTx/>
              </a:defRPr>
            </a:lvl5pPr>
          </a:lstStyle>
          <a:p>
            <a:pPr lvl="0">
              <a:defRPr sz="1800"/>
            </a:pPr>
            <a:r>
              <a:rPr lang="en-US" sz="2400" smtClean="0"/>
              <a:t>Click to edit Master text styles</a:t>
            </a:r>
          </a:p>
          <a:p>
            <a:pPr lvl="1">
              <a:defRPr sz="1800"/>
            </a:pPr>
            <a:r>
              <a:rPr lang="en-US" sz="2400" smtClean="0"/>
              <a:t>Second level</a:t>
            </a:r>
          </a:p>
          <a:p>
            <a:pPr lvl="2">
              <a:defRPr sz="1800"/>
            </a:pPr>
            <a:r>
              <a:rPr lang="en-US" sz="2400" smtClean="0"/>
              <a:t>Third level</a:t>
            </a:r>
          </a:p>
          <a:p>
            <a:pPr lvl="3">
              <a:defRPr sz="1800"/>
            </a:pPr>
            <a:r>
              <a:rPr lang="en-US" sz="2400" smtClean="0"/>
              <a:t>Fourth level</a:t>
            </a:r>
          </a:p>
          <a:p>
            <a:pPr lvl="4">
              <a:defRPr sz="1800"/>
            </a:pPr>
            <a:r>
              <a:rPr lang="en-US" sz="2400" smtClean="0"/>
              <a:t>Fifth level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1209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 smtClean="0">
                <a:solidFill>
                  <a:srgbClr val="FFFFFF"/>
                </a:solidFill>
              </a:rPr>
              <a:t>Click to edit Master title style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6538" y="1410511"/>
            <a:ext cx="7969414" cy="4445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91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8640763" cy="1152525"/>
          </a:xfrm>
          <a:prstGeom prst="rect">
            <a:avLst/>
          </a:prstGeom>
          <a:solidFill>
            <a:srgbClr val="9020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/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6192837" y="174625"/>
            <a:ext cx="2286001" cy="762000"/>
            <a:chOff x="0" y="0"/>
            <a:chExt cx="2286000" cy="762000"/>
          </a:xfrm>
        </p:grpSpPr>
        <p:pic>
          <p:nvPicPr>
            <p:cNvPr id="3" name="CAU-Text-0300b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0"/>
              <a:ext cx="2286000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CAU-pur-sw-0150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44588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" name="Group 14"/>
          <p:cNvGrpSpPr/>
          <p:nvPr/>
        </p:nvGrpSpPr>
        <p:grpSpPr>
          <a:xfrm>
            <a:off x="8208962" y="2663825"/>
            <a:ext cx="431801" cy="3203575"/>
            <a:chOff x="0" y="0"/>
            <a:chExt cx="431800" cy="3203575"/>
          </a:xfrm>
        </p:grpSpPr>
        <p:sp>
          <p:nvSpPr>
            <p:cNvPr id="6" name="Shape 6"/>
            <p:cNvSpPr/>
            <p:nvPr/>
          </p:nvSpPr>
          <p:spPr>
            <a:xfrm>
              <a:off x="0" y="0"/>
              <a:ext cx="431800" cy="179388"/>
            </a:xfrm>
            <a:prstGeom prst="rect">
              <a:avLst/>
            </a:prstGeom>
            <a:solidFill>
              <a:srgbClr val="552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430212"/>
              <a:ext cx="431800" cy="179388"/>
            </a:xfrm>
            <a:prstGeom prst="rect">
              <a:avLst/>
            </a:prstGeom>
            <a:solidFill>
              <a:srgbClr val="E524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863600"/>
              <a:ext cx="431800" cy="179388"/>
            </a:xfrm>
            <a:prstGeom prst="rect">
              <a:avLst/>
            </a:prstGeom>
            <a:solidFill>
              <a:srgbClr val="A3C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0" y="1728787"/>
              <a:ext cx="431800" cy="179388"/>
            </a:xfrm>
            <a:prstGeom prst="rect">
              <a:avLst/>
            </a:prstGeom>
            <a:solidFill>
              <a:srgbClr val="4B91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1296987"/>
              <a:ext cx="431800" cy="179388"/>
            </a:xfrm>
            <a:prstGeom prst="rect">
              <a:avLst/>
            </a:prstGeom>
            <a:solidFill>
              <a:srgbClr val="80B9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2160587"/>
              <a:ext cx="431800" cy="179388"/>
            </a:xfrm>
            <a:prstGeom prst="rect">
              <a:avLst/>
            </a:prstGeom>
            <a:solidFill>
              <a:srgbClr val="FF9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2592387"/>
              <a:ext cx="431800" cy="179388"/>
            </a:xfrm>
            <a:prstGeom prst="rect">
              <a:avLst/>
            </a:prstGeom>
            <a:solidFill>
              <a:srgbClr val="0075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024187"/>
              <a:ext cx="431800" cy="179388"/>
            </a:xfrm>
            <a:prstGeom prst="rect">
              <a:avLst/>
            </a:prstGeom>
            <a:solidFill>
              <a:srgbClr val="0021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/>
              </a:pPr>
              <a:endParaRPr/>
            </a:p>
          </p:txBody>
        </p:sp>
      </p:grp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236537" y="93662"/>
            <a:ext cx="56896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236537" y="1420407"/>
            <a:ext cx="7972426" cy="444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173" tIns="43173" rIns="43173" bIns="43173"/>
          <a:lstStyle>
            <a:lvl2pPr marL="635000" indent="-254000">
              <a:defRPr sz="2200"/>
            </a:lvl2pPr>
            <a:lvl3pPr marL="1016000" indent="-254000">
              <a:defRPr sz="2000"/>
            </a:lvl3pPr>
            <a:lvl4pPr marL="1397000" indent="-254000">
              <a:defRPr sz="1800"/>
            </a:lvl4pPr>
            <a:lvl5pPr marL="1778000" indent="-254000">
              <a:defRPr sz="1600"/>
            </a:lvl5pPr>
          </a:lstStyle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000" dirty="0">
                <a:uFill>
                  <a:solidFill/>
                </a:uFill>
              </a:rPr>
              <a:t>Body Level Three</a:t>
            </a:r>
          </a:p>
          <a:p>
            <a:pPr lvl="3">
              <a:defRPr>
                <a:uFillTx/>
              </a:defRPr>
            </a:pPr>
            <a:r>
              <a:rPr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7" name="Shape 17"/>
          <p:cNvSpPr/>
          <p:nvPr/>
        </p:nvSpPr>
        <p:spPr>
          <a:xfrm>
            <a:off x="287337" y="6076434"/>
            <a:ext cx="792162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defTabSz="863600">
              <a:defRPr sz="1200"/>
            </a:lvl1pPr>
          </a:lstStyle>
          <a:p>
            <a:pPr lvl="0">
              <a:defRPr sz="1800"/>
            </a:pPr>
            <a:r>
              <a:rPr sz="1200" dirty="0" smtClean="0"/>
              <a:t>201</a:t>
            </a:r>
            <a:r>
              <a:rPr lang="de-DE" sz="1200" dirty="0" smtClean="0"/>
              <a:t>6</a:t>
            </a:r>
            <a:r>
              <a:rPr sz="1200" dirty="0" smtClean="0"/>
              <a:t>-</a:t>
            </a:r>
            <a:r>
              <a:rPr lang="de-DE" sz="1200" dirty="0" smtClean="0"/>
              <a:t>02</a:t>
            </a:r>
            <a:r>
              <a:rPr sz="1200" dirty="0" smtClean="0"/>
              <a:t>-</a:t>
            </a:r>
            <a:r>
              <a:rPr lang="de-DE" sz="1200" dirty="0" smtClean="0"/>
              <a:t>25</a:t>
            </a:r>
            <a:r>
              <a:rPr sz="1200" dirty="0" smtClean="0"/>
              <a:t> </a:t>
            </a:r>
            <a:r>
              <a:rPr sz="1200" dirty="0"/>
              <a:t>Thilo </a:t>
            </a:r>
            <a:r>
              <a:rPr sz="1200" dirty="0" smtClean="0"/>
              <a:t>Paul-St</a:t>
            </a:r>
            <a:r>
              <a:rPr lang="de-DE" sz="1200" dirty="0" err="1" smtClean="0"/>
              <a:t>ue</a:t>
            </a:r>
            <a:r>
              <a:rPr sz="1200" dirty="0" smtClean="0"/>
              <a:t>ve </a:t>
            </a:r>
            <a:r>
              <a:rPr sz="1200" dirty="0"/>
              <a:t>– </a:t>
            </a:r>
            <a:r>
              <a:rPr lang="de-DE" sz="1200" dirty="0" err="1" smtClean="0"/>
              <a:t>iDCC</a:t>
            </a:r>
            <a:r>
              <a:rPr lang="de-DE" sz="1200" dirty="0" smtClean="0"/>
              <a:t> 2016</a:t>
            </a:r>
            <a:r>
              <a:rPr lang="de-DE" sz="1200" baseline="0" dirty="0" smtClean="0"/>
              <a:t> Workshop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Supporting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Reviewing</a:t>
            </a:r>
            <a:r>
              <a:rPr lang="de-DE" sz="1200" baseline="0" dirty="0" smtClean="0"/>
              <a:t> DMPs</a:t>
            </a:r>
            <a:endParaRPr sz="1200" dirty="0"/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6328304" y="6002272"/>
            <a:ext cx="2015067" cy="344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 defTabSz="863600">
              <a:defRPr sz="1200"/>
            </a:lvl1pPr>
          </a:lstStyle>
          <a:p>
            <a:fld id="{B735CB52-E16F-5448-9026-1B9A125FFA2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73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1pPr>
      <a:lvl2pPr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2pPr>
      <a:lvl3pPr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3pPr>
      <a:lvl4pPr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4pPr>
      <a:lvl5pPr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5pPr>
      <a:lvl6pPr indent="457200"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6pPr>
      <a:lvl7pPr indent="914400"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7pPr>
      <a:lvl8pPr indent="1371600"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8pPr>
      <a:lvl9pPr indent="1828800" defTabSz="863600" eaLnBrk="1" hangingPunct="1">
        <a:defRPr sz="2400" b="1">
          <a:solidFill>
            <a:srgbClr val="FFFFFF"/>
          </a:solidFill>
          <a:latin typeface="Tahoma"/>
          <a:ea typeface="Tahoma"/>
          <a:cs typeface="Tahoma"/>
          <a:sym typeface="Tahoma"/>
        </a:defRPr>
      </a:lvl9pPr>
    </p:titleStyle>
    <p:bodyStyle>
      <a:lvl1pPr marL="277090" indent="-277090" defTabSz="912812" eaLnBrk="1" hangingPunct="1">
        <a:spcBef>
          <a:spcPts val="400"/>
        </a:spcBef>
        <a:buSzPct val="100000"/>
        <a:buFont typeface="LucidaGrande" charset="0"/>
        <a:buChar char="■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1pPr>
      <a:lvl2pPr marL="635000" indent="-254000" defTabSz="912812" eaLnBrk="1" hangingPunct="1">
        <a:spcBef>
          <a:spcPts val="400"/>
        </a:spcBef>
        <a:buSzPct val="100000"/>
        <a:buFont typeface="LucidaGrande" charset="0"/>
        <a:buChar char="■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2pPr>
      <a:lvl3pPr marL="1016000" indent="-254000" defTabSz="912812" eaLnBrk="1" hangingPunct="1">
        <a:spcBef>
          <a:spcPts val="400"/>
        </a:spcBef>
        <a:buSzPct val="100000"/>
        <a:buFont typeface="LucidaGrande" charset="0"/>
        <a:buChar char="■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3pPr>
      <a:lvl4pPr marL="1397000" indent="-254000" defTabSz="912812" eaLnBrk="1" hangingPunct="1">
        <a:spcBef>
          <a:spcPts val="400"/>
        </a:spcBef>
        <a:buSzPct val="100000"/>
        <a:buFont typeface="LucidaGrande" charset="0"/>
        <a:buChar char="■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4pPr>
      <a:lvl5pPr marL="1778000" indent="-254000" defTabSz="912812" eaLnBrk="1" hangingPunct="1">
        <a:spcBef>
          <a:spcPts val="400"/>
        </a:spcBef>
        <a:buSzPct val="100000"/>
        <a:buFont typeface="LucidaGrande" charset="0"/>
        <a:buChar char="■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5pPr>
      <a:lvl6pPr marL="2145631" indent="-240631" defTabSz="912812" eaLnBrk="1" hangingPunct="1">
        <a:spcBef>
          <a:spcPts val="400"/>
        </a:spcBef>
        <a:buSzPct val="100000"/>
        <a:buChar char="•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marL="2526631" indent="-240631" defTabSz="912812" eaLnBrk="1" hangingPunct="1">
        <a:spcBef>
          <a:spcPts val="400"/>
        </a:spcBef>
        <a:buSzPct val="100000"/>
        <a:buChar char="•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marL="2907631" indent="-240631" defTabSz="912812" eaLnBrk="1" hangingPunct="1">
        <a:spcBef>
          <a:spcPts val="400"/>
        </a:spcBef>
        <a:buSzPct val="100000"/>
        <a:buChar char="•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marL="3288631" indent="-240631" defTabSz="912812" eaLnBrk="1" hangingPunct="1">
        <a:spcBef>
          <a:spcPts val="400"/>
        </a:spcBef>
        <a:buSzPct val="100000"/>
        <a:buChar char="•"/>
        <a:defRPr sz="24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457200"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914400"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1371600"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1828800"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r" defTabSz="863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21110" y="1605668"/>
            <a:ext cx="7467190" cy="1658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at Kiel University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smtClean="0"/>
              <a:t>German-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DMPonline</a:t>
            </a:r>
            <a:endParaRPr sz="2400" dirty="0"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Thilo Paul-</a:t>
            </a:r>
            <a:r>
              <a:rPr lang="de-DE" dirty="0" err="1" smtClean="0"/>
              <a:t>Stueve</a:t>
            </a:r>
            <a:endParaRPr lang="de-DE" dirty="0" smtClean="0"/>
          </a:p>
          <a:p>
            <a:pPr lvl="0"/>
            <a:r>
              <a:rPr lang="de-DE" dirty="0" smtClean="0"/>
              <a:t>Kiel University</a:t>
            </a:r>
            <a:br>
              <a:rPr lang="de-DE" dirty="0" smtClean="0"/>
            </a:br>
            <a:r>
              <a:rPr lang="de-DE" sz="2000" dirty="0" smtClean="0"/>
              <a:t>University Computing </a:t>
            </a:r>
            <a:r>
              <a:rPr lang="de-DE" sz="2000" dirty="0" err="1" smtClean="0"/>
              <a:t>Centre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Research Data Management</a:t>
            </a:r>
          </a:p>
          <a:p>
            <a:pPr lvl="0"/>
            <a:r>
              <a:rPr lang="de-DE" dirty="0" err="1"/>
              <a:t>p</a:t>
            </a:r>
            <a:r>
              <a:rPr lang="de-DE" dirty="0" err="1" smtClean="0"/>
              <a:t>aul-stueve@rz.uni-kiel.de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Localisation</a:t>
            </a:r>
            <a:r>
              <a:rPr lang="en-US" dirty="0" smtClean="0"/>
              <a:t> of </a:t>
            </a:r>
            <a:r>
              <a:rPr lang="en-US" dirty="0" err="1" smtClean="0"/>
              <a:t>DMPonline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67" y="1264290"/>
            <a:ext cx="6621966" cy="3976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26" y="2125362"/>
            <a:ext cx="6609373" cy="41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06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DMPonline</a:t>
            </a:r>
            <a:endParaRPr lang="en-US" dirty="0" smtClean="0"/>
          </a:p>
          <a:p>
            <a:pPr lvl="1"/>
            <a:r>
              <a:rPr lang="en-US" dirty="0" smtClean="0"/>
              <a:t>In talks concerning a possible national offer</a:t>
            </a:r>
          </a:p>
          <a:p>
            <a:endParaRPr lang="en-US" dirty="0" smtClean="0"/>
          </a:p>
          <a:p>
            <a:r>
              <a:rPr lang="en-US" dirty="0" smtClean="0"/>
              <a:t>Data Policy Kit</a:t>
            </a:r>
          </a:p>
          <a:p>
            <a:pPr lvl="1"/>
            <a:r>
              <a:rPr lang="en-US" dirty="0" smtClean="0"/>
              <a:t>Building blocks &amp; plan for creation of data policies</a:t>
            </a:r>
          </a:p>
          <a:p>
            <a:pPr lvl="1"/>
            <a:r>
              <a:rPr lang="en-US" dirty="0" smtClean="0"/>
              <a:t>Departments, projects, </a:t>
            </a:r>
            <a:r>
              <a:rPr lang="en-US" dirty="0"/>
              <a:t>j</a:t>
            </a:r>
            <a:r>
              <a:rPr lang="en-US" dirty="0" smtClean="0"/>
              <a:t>oint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85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</a:t>
            </a:fld>
            <a:endParaRPr lang="uk-UA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415695"/>
            <a:r>
              <a:rPr lang="en-GB" altLang="en-US" dirty="0" smtClean="0"/>
              <a:t>Public </a:t>
            </a:r>
            <a:r>
              <a:rPr lang="en-GB" altLang="en-US" dirty="0"/>
              <a:t>u</a:t>
            </a:r>
            <a:r>
              <a:rPr lang="en-GB" altLang="en-US" dirty="0" smtClean="0"/>
              <a:t>niversity landscape in Germany</a:t>
            </a:r>
          </a:p>
          <a:p>
            <a:pPr marL="415695"/>
            <a:r>
              <a:rPr lang="en-GB" altLang="en-US" dirty="0" smtClean="0"/>
              <a:t>Kiel University</a:t>
            </a:r>
          </a:p>
          <a:p>
            <a:pPr marL="415695"/>
            <a:r>
              <a:rPr lang="en-GB" altLang="en-US" dirty="0" smtClean="0"/>
              <a:t>Development of data management </a:t>
            </a:r>
            <a:r>
              <a:rPr lang="en-GB" altLang="en-US" dirty="0"/>
              <a:t>s</a:t>
            </a:r>
            <a:r>
              <a:rPr lang="en-GB" altLang="en-US" dirty="0" smtClean="0"/>
              <a:t>ervices </a:t>
            </a:r>
            <a:br>
              <a:rPr lang="en-GB" altLang="en-US" dirty="0" smtClean="0"/>
            </a:br>
            <a:r>
              <a:rPr lang="en-GB" altLang="en-US" dirty="0" smtClean="0"/>
              <a:t>at Kiel University</a:t>
            </a:r>
          </a:p>
          <a:p>
            <a:pPr marL="415695"/>
            <a:r>
              <a:rPr lang="en-GB" altLang="en-US" dirty="0" smtClean="0"/>
              <a:t>German localisation of </a:t>
            </a:r>
            <a:r>
              <a:rPr lang="en-GB" altLang="en-US" dirty="0" err="1" smtClean="0"/>
              <a:t>DMPonline</a:t>
            </a:r>
            <a:endParaRPr lang="en-GB" altLang="en-US" dirty="0" smtClean="0"/>
          </a:p>
          <a:p>
            <a:pPr marL="415695"/>
            <a:r>
              <a:rPr lang="en-GB" altLang="en-US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099602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University Landscape</a:t>
            </a:r>
            <a:br>
              <a:rPr lang="en-US" dirty="0" smtClean="0"/>
            </a:br>
            <a:r>
              <a:rPr lang="en-US" dirty="0" smtClean="0"/>
              <a:t>in Germany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1"/>
            <a:ext cx="4087983" cy="4445540"/>
          </a:xfrm>
        </p:spPr>
        <p:txBody>
          <a:bodyPr>
            <a:normAutofit/>
          </a:bodyPr>
          <a:lstStyle/>
          <a:p>
            <a:r>
              <a:rPr lang="en-US" dirty="0" smtClean="0"/>
              <a:t>German Higher Education Framework Act</a:t>
            </a:r>
          </a:p>
          <a:p>
            <a:pPr lvl="1"/>
            <a:r>
              <a:rPr lang="en-US" dirty="0" smtClean="0"/>
              <a:t>Framework law</a:t>
            </a:r>
          </a:p>
          <a:p>
            <a:r>
              <a:rPr lang="en-US" dirty="0" smtClean="0"/>
              <a:t>BMBF</a:t>
            </a:r>
          </a:p>
          <a:p>
            <a:pPr lvl="1"/>
            <a:r>
              <a:rPr lang="en-US" dirty="0" smtClean="0"/>
              <a:t>General educational policy</a:t>
            </a:r>
          </a:p>
          <a:p>
            <a:pPr lvl="1"/>
            <a:r>
              <a:rPr lang="en-US" dirty="0" smtClean="0"/>
              <a:t>Research project funding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9" y="1288588"/>
            <a:ext cx="3750682" cy="4689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85172"/>
            <a:ext cx="3477343" cy="4707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85172"/>
            <a:ext cx="3477343" cy="470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337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University Landscape</a:t>
            </a:r>
            <a:br>
              <a:rPr lang="en-US" dirty="0" smtClean="0"/>
            </a:br>
            <a:r>
              <a:rPr lang="en-US" dirty="0" smtClean="0"/>
              <a:t>in Germany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1"/>
            <a:ext cx="4087983" cy="4445540"/>
          </a:xfrm>
        </p:spPr>
        <p:txBody>
          <a:bodyPr>
            <a:normAutofit/>
          </a:bodyPr>
          <a:lstStyle/>
          <a:p>
            <a:r>
              <a:rPr lang="en-US" dirty="0" smtClean="0"/>
              <a:t>States</a:t>
            </a:r>
            <a:endParaRPr lang="en-US" dirty="0"/>
          </a:p>
          <a:p>
            <a:pPr lvl="1"/>
            <a:r>
              <a:rPr lang="en-US" dirty="0"/>
              <a:t>Operate Public </a:t>
            </a:r>
            <a:r>
              <a:rPr lang="en-US" dirty="0" smtClean="0"/>
              <a:t>Universities</a:t>
            </a:r>
          </a:p>
          <a:p>
            <a:r>
              <a:rPr lang="en-US" dirty="0" smtClean="0"/>
              <a:t>Universities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ublic corporations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9" y="1288588"/>
            <a:ext cx="3750682" cy="4689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85172"/>
            <a:ext cx="3477343" cy="4707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85172"/>
            <a:ext cx="3477343" cy="4707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97529"/>
            <a:ext cx="3477343" cy="470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632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University Landscape</a:t>
            </a:r>
            <a:br>
              <a:rPr lang="en-US" dirty="0" smtClean="0"/>
            </a:br>
            <a:r>
              <a:rPr lang="en-US" dirty="0" smtClean="0"/>
              <a:t>in Germany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1"/>
            <a:ext cx="4087983" cy="44455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Cabinet of Germany</a:t>
            </a:r>
          </a:p>
          <a:p>
            <a:pPr lvl="1"/>
            <a:r>
              <a:rPr lang="en-US" i="1" dirty="0" err="1"/>
              <a:t>Digitale</a:t>
            </a:r>
            <a:r>
              <a:rPr lang="en-US" i="1" dirty="0"/>
              <a:t> Agenda</a:t>
            </a:r>
          </a:p>
          <a:p>
            <a:pPr lvl="2"/>
            <a:r>
              <a:rPr lang="en-US" dirty="0"/>
              <a:t>Council for Scientific Information Infrastructures</a:t>
            </a:r>
          </a:p>
          <a:p>
            <a:r>
              <a:rPr lang="en-US" dirty="0" smtClean="0">
                <a:sym typeface="Avenir Roman"/>
              </a:rPr>
              <a:t>German </a:t>
            </a:r>
            <a:r>
              <a:rPr lang="en-US" dirty="0">
                <a:sym typeface="Avenir Roman"/>
              </a:rPr>
              <a:t>Research </a:t>
            </a:r>
            <a:r>
              <a:rPr lang="en-US" dirty="0" smtClean="0">
                <a:sym typeface="Avenir Roman"/>
              </a:rPr>
              <a:t>Foundation (</a:t>
            </a:r>
            <a:r>
              <a:rPr lang="en-US" dirty="0" smtClean="0"/>
              <a:t>DFG)</a:t>
            </a:r>
          </a:p>
          <a:p>
            <a:pPr lvl="1"/>
            <a:r>
              <a:rPr lang="en-US" dirty="0" smtClean="0"/>
              <a:t>Largest research funder</a:t>
            </a:r>
          </a:p>
          <a:p>
            <a:r>
              <a:rPr lang="en-US" dirty="0" smtClean="0"/>
              <a:t>German </a:t>
            </a:r>
            <a:r>
              <a:rPr lang="en-US" dirty="0"/>
              <a:t>Council of Science and </a:t>
            </a:r>
            <a:r>
              <a:rPr lang="en-US" dirty="0" smtClean="0"/>
              <a:t>Humanities</a:t>
            </a:r>
          </a:p>
          <a:p>
            <a:pPr lvl="1"/>
            <a:r>
              <a:rPr lang="en-US" dirty="0" smtClean="0"/>
              <a:t>Advice </a:t>
            </a:r>
            <a:r>
              <a:rPr lang="en-US" dirty="0"/>
              <a:t>to the German Federal Government and the State </a:t>
            </a:r>
            <a:r>
              <a:rPr lang="en-US" dirty="0" smtClean="0"/>
              <a:t>Governments </a:t>
            </a:r>
          </a:p>
          <a:p>
            <a:r>
              <a:rPr lang="en-US" dirty="0"/>
              <a:t>Alliance of Science </a:t>
            </a:r>
            <a:r>
              <a:rPr lang="en-US" dirty="0" err="1"/>
              <a:t>Organisations</a:t>
            </a:r>
            <a:r>
              <a:rPr lang="en-US" dirty="0"/>
              <a:t> in Germany</a:t>
            </a:r>
            <a:endParaRPr lang="en-US" dirty="0" smtClean="0"/>
          </a:p>
          <a:p>
            <a:r>
              <a:rPr lang="en-US" dirty="0"/>
              <a:t>German </a:t>
            </a:r>
            <a:r>
              <a:rPr lang="en-US" dirty="0" smtClean="0"/>
              <a:t>Rectors’ Conference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9" y="1288588"/>
            <a:ext cx="3750682" cy="4689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85172"/>
            <a:ext cx="3477343" cy="47070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9048" y="1709928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glow rad="152400">
              <a:srgbClr val="CD2DB4">
                <a:alpha val="5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0" y="1285172"/>
            <a:ext cx="3477343" cy="470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Notched Right Arrow 4"/>
          <p:cNvSpPr/>
          <p:nvPr/>
        </p:nvSpPr>
        <p:spPr>
          <a:xfrm rot="8711004">
            <a:off x="6154046" y="1317181"/>
            <a:ext cx="626319" cy="310233"/>
          </a:xfrm>
          <a:prstGeom prst="notchedRightArrow">
            <a:avLst/>
          </a:prstGeom>
          <a:solidFill>
            <a:srgbClr val="CD2DB4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715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0"/>
            <a:ext cx="7969414" cy="45917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Founded </a:t>
            </a:r>
            <a:r>
              <a:rPr lang="en-US" dirty="0"/>
              <a:t>in </a:t>
            </a:r>
            <a:r>
              <a:rPr lang="en-US" dirty="0" smtClean="0"/>
              <a:t>1665 by Duke Christian Albrecht</a:t>
            </a:r>
          </a:p>
          <a:p>
            <a:r>
              <a:rPr lang="en-US" dirty="0" smtClean="0"/>
              <a:t>8 Faculties: </a:t>
            </a:r>
            <a:br>
              <a:rPr lang="en-US" dirty="0" smtClean="0"/>
            </a:br>
            <a:r>
              <a:rPr lang="en-US" dirty="0" smtClean="0"/>
              <a:t>Agricultural and Nutritional Sciences; Arts &amp; Humanities; Business, Economics and Social Sciences; Engineering; Law; Mathematics and Natural Sciences; Medicine; Theology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Foci</a:t>
            </a:r>
          </a:p>
          <a:p>
            <a:pPr lvl="1"/>
            <a:r>
              <a:rPr lang="en-US" dirty="0" smtClean="0"/>
              <a:t>Kiel Marine Science</a:t>
            </a:r>
          </a:p>
          <a:p>
            <a:pPr lvl="1"/>
            <a:r>
              <a:rPr lang="en-US" dirty="0" smtClean="0"/>
              <a:t>Kiel Nano, Surface and Interface Science</a:t>
            </a:r>
          </a:p>
          <a:p>
            <a:pPr lvl="1"/>
            <a:r>
              <a:rPr lang="en-US" dirty="0" smtClean="0"/>
              <a:t>Societal, Environmental and Cultural Change</a:t>
            </a:r>
          </a:p>
          <a:p>
            <a:pPr lvl="1"/>
            <a:r>
              <a:rPr lang="en-US" dirty="0" smtClean="0"/>
              <a:t>Kiel Life Science</a:t>
            </a:r>
          </a:p>
          <a:p>
            <a:endParaRPr lang="en-US" dirty="0" smtClean="0"/>
          </a:p>
          <a:p>
            <a:r>
              <a:rPr lang="en-US" dirty="0" smtClean="0"/>
              <a:t>Data-driven research</a:t>
            </a:r>
          </a:p>
          <a:p>
            <a:pPr lvl="1"/>
            <a:r>
              <a:rPr lang="en-US" dirty="0" smtClean="0"/>
              <a:t>Discipline-specific data management teams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Kiel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grpSp>
        <p:nvGrpSpPr>
          <p:cNvPr id="9" name="Group 8"/>
          <p:cNvGrpSpPr/>
          <p:nvPr/>
        </p:nvGrpSpPr>
        <p:grpSpPr>
          <a:xfrm>
            <a:off x="6425514" y="3004036"/>
            <a:ext cx="1608786" cy="2861864"/>
            <a:chOff x="6234300" y="2663886"/>
            <a:chExt cx="1800000" cy="32020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300" y="2663886"/>
              <a:ext cx="1800000" cy="7872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4300" y="3471133"/>
              <a:ext cx="1800000" cy="787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4300" y="4278627"/>
              <a:ext cx="1800000" cy="7837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4300" y="5082371"/>
              <a:ext cx="1800000" cy="7835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00974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br>
              <a:rPr lang="en-US" dirty="0" smtClean="0"/>
            </a:br>
            <a:r>
              <a:rPr lang="en-US" dirty="0" smtClean="0"/>
              <a:t>Data Management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0"/>
            <a:ext cx="7905976" cy="45186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Development of central </a:t>
            </a:r>
            <a:r>
              <a:rPr lang="en-US" dirty="0"/>
              <a:t>r</a:t>
            </a:r>
            <a:r>
              <a:rPr lang="en-US" dirty="0" smtClean="0"/>
              <a:t>esearch data management </a:t>
            </a:r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  <a:p>
            <a:pPr lvl="1"/>
            <a:r>
              <a:rPr lang="en-US" dirty="0" smtClean="0"/>
              <a:t>Project Virtual </a:t>
            </a:r>
            <a:r>
              <a:rPr lang="en-US" dirty="0"/>
              <a:t>Research Environment</a:t>
            </a:r>
          </a:p>
          <a:p>
            <a:pPr lvl="2"/>
            <a:r>
              <a:rPr lang="en-US" dirty="0"/>
              <a:t>Service </a:t>
            </a:r>
            <a:r>
              <a:rPr lang="en-US" dirty="0" smtClean="0"/>
              <a:t>Office</a:t>
            </a:r>
          </a:p>
          <a:p>
            <a:pPr lvl="2"/>
            <a:r>
              <a:rPr lang="en-US" dirty="0" smtClean="0"/>
              <a:t>Technical infrastructure</a:t>
            </a:r>
          </a:p>
          <a:p>
            <a:pPr lvl="2"/>
            <a:r>
              <a:rPr lang="en-US" dirty="0"/>
              <a:t>Calculation </a:t>
            </a:r>
            <a:r>
              <a:rPr lang="en-US" dirty="0" smtClean="0"/>
              <a:t>of costs</a:t>
            </a:r>
            <a:endParaRPr lang="en-US" dirty="0"/>
          </a:p>
          <a:p>
            <a:pPr lvl="2"/>
            <a:r>
              <a:rPr lang="en-US" dirty="0" smtClean="0"/>
              <a:t>DGF-funded</a:t>
            </a:r>
          </a:p>
          <a:p>
            <a:endParaRPr lang="en-US" dirty="0"/>
          </a:p>
          <a:p>
            <a:r>
              <a:rPr lang="en-US" dirty="0" smtClean="0"/>
              <a:t>Cooperation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management </a:t>
            </a:r>
            <a:r>
              <a:rPr lang="en-US" dirty="0" smtClean="0"/>
              <a:t>teams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esearch foci</a:t>
            </a:r>
          </a:p>
          <a:p>
            <a:pPr lvl="2"/>
            <a:r>
              <a:rPr lang="en-US" dirty="0" smtClean="0"/>
              <a:t>Subject areas</a:t>
            </a:r>
          </a:p>
          <a:p>
            <a:pPr lvl="1"/>
            <a:r>
              <a:rPr lang="en-US" dirty="0" smtClean="0"/>
              <a:t>University’s Central facilities</a:t>
            </a:r>
          </a:p>
          <a:p>
            <a:pPr lvl="2"/>
            <a:r>
              <a:rPr lang="en-US" dirty="0" smtClean="0"/>
              <a:t>University Computing Centre</a:t>
            </a:r>
          </a:p>
          <a:p>
            <a:pPr lvl="2"/>
            <a:r>
              <a:rPr lang="en-US" dirty="0" smtClean="0"/>
              <a:t>University Library</a:t>
            </a:r>
          </a:p>
          <a:p>
            <a:pPr lvl="2"/>
            <a:r>
              <a:rPr lang="en-US" dirty="0" smtClean="0"/>
              <a:t>Central administration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90952" y="2384398"/>
            <a:ext cx="3618630" cy="3544764"/>
            <a:chOff x="1467209" y="1021460"/>
            <a:chExt cx="5337494" cy="52285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2124382" y="1654990"/>
              <a:ext cx="4055012" cy="40550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72000" numCol="1" spcCol="38100" rtlCol="0" anchor="b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VRE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7" name="Chord 6"/>
            <p:cNvSpPr/>
            <p:nvPr/>
          </p:nvSpPr>
          <p:spPr>
            <a:xfrm>
              <a:off x="2126332" y="1636801"/>
              <a:ext cx="4055012" cy="4055012"/>
            </a:xfrm>
            <a:prstGeom prst="chord">
              <a:avLst>
                <a:gd name="adj1" fmla="val 1081161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Training &amp; consulting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56643" y="2692003"/>
              <a:ext cx="1951199" cy="1951199"/>
            </a:xfrm>
            <a:prstGeom prst="ellipse">
              <a:avLst/>
            </a:prstGeom>
            <a:solidFill>
              <a:schemeClr val="accent2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RDM</a:t>
              </a: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solidFill>
                  <a:srgbClr val="000000"/>
                </a:solidFill>
              </a:endParaRP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solidFill>
                  <a:srgbClr val="000000"/>
                </a:solidFill>
              </a:endParaRP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solidFill>
                  <a:srgbClr val="000000"/>
                </a:solidFill>
              </a:endParaRP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In subject areas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611888" y="312430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Service</a:t>
              </a:r>
              <a:b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</a:br>
              <a:r>
                <a:rPr lang="en-US" sz="1000" b="1" dirty="0" smtClean="0">
                  <a:solidFill>
                    <a:srgbClr val="000000"/>
                  </a:solidFill>
                </a:rPr>
                <a:t>Office</a:t>
              </a:r>
              <a:endPara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92583" y="4751939"/>
              <a:ext cx="1080000" cy="10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Collaboration</a:t>
              </a:r>
              <a:b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</a:b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&amp;</a:t>
              </a:r>
              <a:r>
                <a:rPr kumimoji="0" lang="en-US" sz="10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 </a:t>
              </a: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Tools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11888" y="5170002"/>
              <a:ext cx="1080000" cy="10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Storage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27787" y="4765139"/>
              <a:ext cx="1080000" cy="10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Application</a:t>
              </a:r>
              <a:b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</a:b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deployment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99308" y="1598871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Technology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75759" y="1030812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Rights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62545" y="1021460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Metadata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67209" y="2577592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RDM</a:t>
              </a:r>
              <a:b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</a:b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introduction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142803" y="1598871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00"/>
                  </a:solidFill>
                </a:rPr>
                <a:t>C</a:t>
              </a: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rPr>
                <a:t>uration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724703" y="2578860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 anchorCtr="1">
              <a:no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</a:rPr>
                <a:t>Publishing /</a:t>
              </a:r>
              <a:br>
                <a:rPr lang="en-US" sz="1000" dirty="0" smtClean="0">
                  <a:solidFill>
                    <a:srgbClr val="000000"/>
                  </a:solidFill>
                </a:rPr>
              </a:br>
              <a:r>
                <a:rPr lang="en-US" sz="1000" dirty="0" smtClean="0">
                  <a:solidFill>
                    <a:srgbClr val="000000"/>
                  </a:solidFill>
                </a:rPr>
                <a:t> Citing</a:t>
              </a:r>
              <a:endPara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59" y="1906262"/>
            <a:ext cx="2143312" cy="2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br>
              <a:rPr lang="en-US" dirty="0" smtClean="0"/>
            </a:br>
            <a:r>
              <a:rPr lang="en-US" dirty="0" smtClean="0"/>
              <a:t>Data Management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1"/>
            <a:ext cx="7905976" cy="44455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Advancement of research areas with not yet established data management</a:t>
            </a:r>
          </a:p>
          <a:p>
            <a:pPr lvl="1"/>
            <a:r>
              <a:rPr lang="en-US" dirty="0" smtClean="0"/>
              <a:t>Consulting innovators and early adopters</a:t>
            </a:r>
          </a:p>
          <a:p>
            <a:endParaRPr lang="en-US" dirty="0" smtClean="0"/>
          </a:p>
          <a:p>
            <a:r>
              <a:rPr lang="en-US" dirty="0" smtClean="0"/>
              <a:t>Support for research proposals</a:t>
            </a:r>
          </a:p>
          <a:p>
            <a:pPr lvl="1"/>
            <a:r>
              <a:rPr lang="en-US" dirty="0" smtClean="0"/>
              <a:t>Consultation</a:t>
            </a:r>
          </a:p>
          <a:p>
            <a:pPr lvl="1"/>
            <a:r>
              <a:rPr lang="en-US" dirty="0" smtClean="0"/>
              <a:t>Data management </a:t>
            </a:r>
            <a:r>
              <a:rPr lang="en-US" dirty="0"/>
              <a:t>p</a:t>
            </a:r>
            <a:r>
              <a:rPr lang="en-US" dirty="0" smtClean="0"/>
              <a:t>lans</a:t>
            </a:r>
          </a:p>
          <a:p>
            <a:endParaRPr lang="en-US" dirty="0" smtClean="0"/>
          </a:p>
          <a:p>
            <a:r>
              <a:rPr lang="en-US" dirty="0" smtClean="0"/>
              <a:t>Participation in DFG-funded Collaborative </a:t>
            </a:r>
            <a:r>
              <a:rPr lang="en-US" dirty="0"/>
              <a:t>R</a:t>
            </a:r>
            <a:r>
              <a:rPr lang="en-US" dirty="0" smtClean="0"/>
              <a:t>esearch Centers’ infrastructure projects</a:t>
            </a:r>
          </a:p>
          <a:p>
            <a:pPr lvl="1"/>
            <a:r>
              <a:rPr lang="en-US" dirty="0" smtClean="0"/>
              <a:t>Data management </a:t>
            </a:r>
            <a:r>
              <a:rPr lang="en-US" dirty="0"/>
              <a:t>p</a:t>
            </a:r>
            <a:r>
              <a:rPr lang="en-US" dirty="0" smtClean="0"/>
              <a:t>lans</a:t>
            </a:r>
          </a:p>
          <a:p>
            <a:pPr lvl="1"/>
            <a:r>
              <a:rPr lang="en-US" dirty="0" smtClean="0"/>
              <a:t>Data policy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57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Localisation</a:t>
            </a:r>
            <a:r>
              <a:rPr lang="en-US" dirty="0" smtClean="0"/>
              <a:t> of </a:t>
            </a:r>
            <a:r>
              <a:rPr lang="en-US" dirty="0" err="1" smtClean="0"/>
              <a:t>DMPonline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538" y="1410510"/>
            <a:ext cx="7969414" cy="4446593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MPonline</a:t>
            </a:r>
            <a:r>
              <a:rPr lang="en-US" dirty="0" smtClean="0"/>
              <a:t> Open Source project on </a:t>
            </a:r>
            <a:r>
              <a:rPr lang="en-US" dirty="0" err="1" smtClean="0"/>
              <a:t>GitHub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Cooperation with</a:t>
            </a:r>
          </a:p>
          <a:p>
            <a:pPr lvl="1"/>
            <a:r>
              <a:rPr lang="en-US" dirty="0" smtClean="0"/>
              <a:t>Digital Curation Centre</a:t>
            </a:r>
          </a:p>
          <a:p>
            <a:pPr lvl="1"/>
            <a:r>
              <a:rPr lang="en-US" dirty="0" smtClean="0"/>
              <a:t>Cameron Library of the </a:t>
            </a:r>
            <a:br>
              <a:rPr lang="en-US" dirty="0" smtClean="0"/>
            </a:br>
            <a:r>
              <a:rPr lang="en-US" dirty="0" smtClean="0"/>
              <a:t>University of Alberta</a:t>
            </a:r>
          </a:p>
          <a:p>
            <a:endParaRPr lang="en-US" dirty="0"/>
          </a:p>
          <a:p>
            <a:r>
              <a:rPr lang="en-US" dirty="0" smtClean="0"/>
              <a:t>Research data managers at other German Universities</a:t>
            </a:r>
          </a:p>
          <a:p>
            <a:pPr lvl="1"/>
            <a:r>
              <a:rPr lang="en-US" dirty="0" smtClean="0"/>
              <a:t>Evaluation of test installation</a:t>
            </a:r>
          </a:p>
          <a:p>
            <a:pPr lvl="1"/>
            <a:r>
              <a:rPr lang="en-US" dirty="0" smtClean="0"/>
              <a:t>Feedback on German translation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70" y="2165283"/>
            <a:ext cx="2720131" cy="1775641"/>
          </a:xfrm>
          <a:prstGeom prst="rect">
            <a:avLst/>
          </a:prstGeom>
          <a:effectLst>
            <a:softEdge rad="139700"/>
          </a:effectLst>
        </p:spPr>
      </p:pic>
      <p:grpSp>
        <p:nvGrpSpPr>
          <p:cNvPr id="8" name="Group 7"/>
          <p:cNvGrpSpPr/>
          <p:nvPr/>
        </p:nvGrpSpPr>
        <p:grpSpPr>
          <a:xfrm>
            <a:off x="4324865" y="2211859"/>
            <a:ext cx="876784" cy="1608343"/>
            <a:chOff x="3870269" y="2211859"/>
            <a:chExt cx="1603229" cy="294090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077729" y="2211859"/>
              <a:ext cx="1" cy="2940909"/>
            </a:xfrm>
            <a:prstGeom prst="straightConnector1">
              <a:avLst/>
            </a:prstGeom>
            <a:noFill/>
            <a:ln w="38100" cap="flat">
              <a:solidFill>
                <a:schemeClr val="accent2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66736" y="3212758"/>
              <a:ext cx="4118" cy="1940010"/>
            </a:xfrm>
            <a:prstGeom prst="straightConnector1">
              <a:avLst/>
            </a:prstGeom>
            <a:noFill/>
            <a:ln w="38100" cap="flat">
              <a:solidFill>
                <a:srgbClr val="3E8046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Curved Connector 10"/>
            <p:cNvCxnSpPr/>
            <p:nvPr/>
          </p:nvCxnSpPr>
          <p:spPr>
            <a:xfrm>
              <a:off x="4077730" y="2681418"/>
              <a:ext cx="593124" cy="531340"/>
            </a:xfrm>
            <a:prstGeom prst="curvedConnector3">
              <a:avLst>
                <a:gd name="adj1" fmla="val 100000"/>
              </a:avLst>
            </a:prstGeom>
            <a:noFill/>
            <a:ln w="38100" cap="flat">
              <a:solidFill>
                <a:srgbClr val="3E8046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263978" y="3867665"/>
              <a:ext cx="4118" cy="1285103"/>
            </a:xfrm>
            <a:prstGeom prst="straightConnector1">
              <a:avLst/>
            </a:prstGeom>
            <a:noFill/>
            <a:ln w="38100" cap="flat">
              <a:solidFill>
                <a:srgbClr val="CD2DB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Curved Connector 12"/>
            <p:cNvCxnSpPr/>
            <p:nvPr/>
          </p:nvCxnSpPr>
          <p:spPr>
            <a:xfrm>
              <a:off x="4670854" y="3336325"/>
              <a:ext cx="593124" cy="531340"/>
            </a:xfrm>
            <a:prstGeom prst="curvedConnector3">
              <a:avLst>
                <a:gd name="adj1" fmla="val 100000"/>
              </a:avLst>
            </a:prstGeom>
            <a:noFill/>
            <a:ln w="38100" cap="flat">
              <a:solidFill>
                <a:srgbClr val="CD2DB4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728522" y="3972693"/>
              <a:ext cx="487674" cy="191190"/>
            </a:xfrm>
            <a:prstGeom prst="straightConnector1">
              <a:avLst/>
            </a:prstGeom>
            <a:noFill/>
            <a:ln w="38100" cap="flat">
              <a:solidFill>
                <a:srgbClr val="CD2DB4"/>
              </a:solidFill>
              <a:prstDash val="sysDash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139516" y="4266898"/>
              <a:ext cx="465435" cy="234440"/>
            </a:xfrm>
            <a:prstGeom prst="straightConnector1">
              <a:avLst/>
            </a:prstGeom>
            <a:noFill/>
            <a:ln w="38100" cap="flat">
              <a:solidFill>
                <a:srgbClr val="CD2DB4"/>
              </a:solidFill>
              <a:prstDash val="sysDash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139516" y="4229827"/>
              <a:ext cx="457199" cy="234440"/>
            </a:xfrm>
            <a:prstGeom prst="straightConnector1">
              <a:avLst/>
            </a:prstGeom>
            <a:noFill/>
            <a:ln w="38100" cap="flat">
              <a:solidFill>
                <a:srgbClr val="3E8046"/>
              </a:solidFill>
              <a:prstDash val="sysDash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8577" y="3632543"/>
              <a:ext cx="414921" cy="23512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269" y="2322729"/>
              <a:ext cx="414921" cy="2351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123" y="3002350"/>
              <a:ext cx="411464" cy="235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797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U 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AU 2015" id="{F57C20DE-5E14-204C-8B70-244E017C1F7F}" vid="{3CE51264-5B59-6B4F-8BC4-99D43D6F8766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 2015</Template>
  <TotalTime>7661</TotalTime>
  <Words>452</Words>
  <Application>Microsoft Office PowerPoint</Application>
  <PresentationFormat>Custom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Roman</vt:lpstr>
      <vt:lpstr>Helvetica</vt:lpstr>
      <vt:lpstr>LucidaGrande</vt:lpstr>
      <vt:lpstr>Tahoma</vt:lpstr>
      <vt:lpstr>CAU 2015</vt:lpstr>
      <vt:lpstr>Supporting researchers at Kiel University with a German-language implementation of DMPonline</vt:lpstr>
      <vt:lpstr>Agenda</vt:lpstr>
      <vt:lpstr>Public University Landscape in Germany</vt:lpstr>
      <vt:lpstr>Public University Landscape in Germany</vt:lpstr>
      <vt:lpstr>Public University Landscape in Germany</vt:lpstr>
      <vt:lpstr>Kiel University</vt:lpstr>
      <vt:lpstr>Development of  Data Management Services</vt:lpstr>
      <vt:lpstr>Development of  Data Management Services</vt:lpstr>
      <vt:lpstr>German Localisation of DMPonline</vt:lpstr>
      <vt:lpstr>German Localisation of DMPonline</vt:lpstr>
      <vt:lpstr>Outlook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researchers at Kiel University with a German-language implementation of DMPonline</dc:title>
  <dc:creator>Thilo Paul-Stüve</dc:creator>
  <cp:lastModifiedBy>Marta Ribeiro</cp:lastModifiedBy>
  <cp:revision>68</cp:revision>
  <dcterms:created xsi:type="dcterms:W3CDTF">2016-02-15T15:24:51Z</dcterms:created>
  <dcterms:modified xsi:type="dcterms:W3CDTF">2016-02-25T09:26:15Z</dcterms:modified>
</cp:coreProperties>
</file>